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65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outlineViewPr>
    <p:cViewPr>
      <p:scale>
        <a:sx n="33" d="100"/>
        <a:sy n="33" d="100"/>
      </p:scale>
      <p:origin x="0" y="-5909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1D6DA-ADA8-4B9F-8BDB-6039F47B2B54}" type="datetimeFigureOut">
              <a:rPr lang="en-GB" smtClean="0"/>
              <a:t>13/04/2022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A6A16-41F8-4B7B-9EB7-ED38E65A6F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59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A6A16-41F8-4B7B-9EB7-ED38E65A6FF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565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A6A16-41F8-4B7B-9EB7-ED38E65A6FF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66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A6A16-41F8-4B7B-9EB7-ED38E65A6FF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991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A6A16-41F8-4B7B-9EB7-ED38E65A6FF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800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A6A16-41F8-4B7B-9EB7-ED38E65A6FF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327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A6A16-41F8-4B7B-9EB7-ED38E65A6FF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49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A6A16-41F8-4B7B-9EB7-ED38E65A6FF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80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67769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76978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4033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785298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8576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09503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255719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02154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908167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77297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63245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51868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78854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8926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9255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774111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07FA0-AD7D-4688-9FFB-DC5075BE22F2}" type="datetimeFigureOut">
              <a:rPr lang="en-CY" smtClean="0"/>
              <a:t>04/13/2022</a:t>
            </a:fld>
            <a:endParaRPr lang="en-C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543FF4A-2E4B-4FEA-82AE-01681B1C488B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44278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CE24-300D-40EC-A7AE-753AD4927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539" y="3581705"/>
            <a:ext cx="8414191" cy="108765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EPL421 Systems Programming</a:t>
            </a:r>
            <a:endParaRPr lang="en-CY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AF0B2-F744-471C-9B9A-6DC82D246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264" y="4981433"/>
            <a:ext cx="8414191" cy="141294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b="1" i="1" dirty="0" err="1"/>
              <a:t>Christophoros</a:t>
            </a:r>
            <a:r>
              <a:rPr lang="en-US" sz="2800" b="1" i="1" dirty="0"/>
              <a:t> </a:t>
            </a:r>
            <a:r>
              <a:rPr lang="en-US" sz="2800" b="1" i="1" dirty="0" err="1"/>
              <a:t>Efstathiou</a:t>
            </a:r>
            <a:endParaRPr lang="en-US" sz="2800" b="1" i="1" dirty="0"/>
          </a:p>
          <a:p>
            <a:pPr algn="l">
              <a:lnSpc>
                <a:spcPct val="90000"/>
              </a:lnSpc>
            </a:pPr>
            <a:r>
              <a:rPr lang="en-US" sz="2800" b="1" i="1" dirty="0"/>
              <a:t>Sotiris </a:t>
            </a:r>
            <a:r>
              <a:rPr lang="en-US" sz="2800" b="1" i="1" dirty="0" err="1"/>
              <a:t>kasinidis</a:t>
            </a:r>
            <a:endParaRPr lang="en-CY" sz="2800" b="1" i="1" dirty="0"/>
          </a:p>
        </p:txBody>
      </p:sp>
      <p:pic>
        <p:nvPicPr>
          <p:cNvPr id="2050" name="Picture 2" descr="Reasons to choose flutter for app development">
            <a:extLst>
              <a:ext uri="{FF2B5EF4-FFF2-40B4-BE49-F238E27FC236}">
                <a16:creationId xmlns:a16="http://schemas.microsoft.com/office/drawing/2014/main" id="{E719CBD0-7C1A-47F4-9D0C-BAC237432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1" y="649886"/>
            <a:ext cx="6206318" cy="293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B116-6303-4B06-B1D0-32A58842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900" dirty="0"/>
              <a:t>Change Directory Demo</a:t>
            </a:r>
          </a:p>
        </p:txBody>
      </p:sp>
      <p:pic>
        <p:nvPicPr>
          <p:cNvPr id="4" name="flutter_application_1 2022-04-09 17-28-41">
            <a:hlinkClick r:id="" action="ppaction://media"/>
            <a:extLst>
              <a:ext uri="{FF2B5EF4-FFF2-40B4-BE49-F238E27FC236}">
                <a16:creationId xmlns:a16="http://schemas.microsoft.com/office/drawing/2014/main" id="{BB34914E-0C8D-4406-92A9-5F33FCC6ED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5" y="1466809"/>
            <a:ext cx="6713538" cy="50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A133-C390-4AD3-BDB5-D66280FD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GB" sz="5400" dirty="0"/>
              <a:t>Upload file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BD2EBD-854C-8282-46A7-C1400408C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Pick file with </a:t>
            </a:r>
            <a:r>
              <a:rPr lang="en-US" sz="2200" dirty="0" err="1"/>
              <a:t>FilePicker</a:t>
            </a:r>
            <a:r>
              <a:rPr lang="en-US" sz="2200" dirty="0"/>
              <a:t> (windows browse)</a:t>
            </a:r>
          </a:p>
          <a:p>
            <a:r>
              <a:rPr lang="en-US" sz="2200" dirty="0"/>
              <a:t>Upload file to server</a:t>
            </a:r>
          </a:p>
          <a:p>
            <a:r>
              <a:rPr lang="en-US" sz="2200" dirty="0"/>
              <a:t>Update the list of current directory</a:t>
            </a:r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CFD1A-ABCA-4ABA-8B14-695EEEB2B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234" y="640080"/>
            <a:ext cx="6013844" cy="55778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380DB9-A67F-41DF-B002-CF35C8EF13DD}"/>
              </a:ext>
            </a:extLst>
          </p:cNvPr>
          <p:cNvSpPr/>
          <p:nvPr/>
        </p:nvSpPr>
        <p:spPr>
          <a:xfrm>
            <a:off x="7206018" y="1144487"/>
            <a:ext cx="464024" cy="165698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4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2D5D-34DF-4D58-97F9-D400606E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900" dirty="0"/>
              <a:t>Upload file demo</a:t>
            </a:r>
          </a:p>
        </p:txBody>
      </p:sp>
      <p:pic>
        <p:nvPicPr>
          <p:cNvPr id="4" name="2022-04-09 17-53-53_Trim">
            <a:hlinkClick r:id="" action="ppaction://media"/>
            <a:extLst>
              <a:ext uri="{FF2B5EF4-FFF2-40B4-BE49-F238E27FC236}">
                <a16:creationId xmlns:a16="http://schemas.microsoft.com/office/drawing/2014/main" id="{72212A3C-A84C-4B2E-9336-73ACA8B7FF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1175" y="1817688"/>
            <a:ext cx="7065963" cy="484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3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E5AD-E30A-478C-838B-71CFD843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455414" cy="1719072"/>
          </a:xfrm>
        </p:spPr>
        <p:txBody>
          <a:bodyPr anchor="b">
            <a:normAutofit fontScale="90000"/>
          </a:bodyPr>
          <a:lstStyle/>
          <a:p>
            <a:r>
              <a:rPr lang="en-GB" sz="5400" dirty="0"/>
              <a:t>Download File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A083B4-B5F6-D358-B34D-216519725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Checks if input file exists on server</a:t>
            </a:r>
          </a:p>
          <a:p>
            <a:r>
              <a:rPr lang="en-US" sz="2200" dirty="0"/>
              <a:t>Download file locally</a:t>
            </a:r>
          </a:p>
          <a:p>
            <a:r>
              <a:rPr lang="en-US" sz="2200" dirty="0"/>
              <a:t>Show the </a:t>
            </a:r>
            <a:r>
              <a:rPr lang="en-GB" sz="2200" dirty="0"/>
              <a:t>appropriate message on the screen</a:t>
            </a:r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92E0BB-C57B-4BF9-9412-8C3E73D6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26" y="252691"/>
            <a:ext cx="4963138" cy="65304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0D679E-B143-42D3-B1A1-1BDB59DC3347}"/>
              </a:ext>
            </a:extLst>
          </p:cNvPr>
          <p:cNvSpPr/>
          <p:nvPr/>
        </p:nvSpPr>
        <p:spPr>
          <a:xfrm>
            <a:off x="7820166" y="585520"/>
            <a:ext cx="382137" cy="219698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058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22F1-DDC0-4444-81E9-279DD46E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900" dirty="0"/>
              <a:t>Download file demo</a:t>
            </a:r>
          </a:p>
        </p:txBody>
      </p:sp>
      <p:pic>
        <p:nvPicPr>
          <p:cNvPr id="4" name="2022-04-09 17-56-12_Trim">
            <a:hlinkClick r:id="" action="ppaction://media"/>
            <a:extLst>
              <a:ext uri="{FF2B5EF4-FFF2-40B4-BE49-F238E27FC236}">
                <a16:creationId xmlns:a16="http://schemas.microsoft.com/office/drawing/2014/main" id="{AC14CED7-CA53-47F7-B233-171DC49630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325" y="1817688"/>
            <a:ext cx="82169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3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B34E3-375D-4D69-B016-9F9B3177D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GB"/>
              <a:t>Flutter on Desktop</a:t>
            </a:r>
          </a:p>
        </p:txBody>
      </p:sp>
      <p:sp>
        <p:nvSpPr>
          <p:cNvPr id="3082" name="Content Placeholder 3077">
            <a:extLst>
              <a:ext uri="{FF2B5EF4-FFF2-40B4-BE49-F238E27FC236}">
                <a16:creationId xmlns:a16="http://schemas.microsoft.com/office/drawing/2014/main" id="{3D8ECD20-3454-B97E-82D6-A918174FD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968868" cy="35607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Implements on C++, and builds with </a:t>
            </a:r>
            <a:r>
              <a:rPr lang="en-US" dirty="0" err="1"/>
              <a:t>CMake</a:t>
            </a:r>
            <a:endParaRPr lang="en-US" dirty="0"/>
          </a:p>
          <a:p>
            <a:r>
              <a:rPr lang="en-US" dirty="0"/>
              <a:t>Uses C header files and </a:t>
            </a:r>
            <a:r>
              <a:rPr lang="en-US" dirty="0" err="1"/>
              <a:t>dll</a:t>
            </a:r>
            <a:r>
              <a:rPr lang="en-US" dirty="0"/>
              <a:t> files</a:t>
            </a:r>
          </a:p>
          <a:p>
            <a:r>
              <a:rPr lang="en-US" dirty="0"/>
              <a:t>Runs on every machine</a:t>
            </a:r>
          </a:p>
        </p:txBody>
      </p:sp>
      <p:pic>
        <p:nvPicPr>
          <p:cNvPr id="3074" name="Picture 2" descr="Download Desktop Computer Icon | Basic Rounded Filled Style">
            <a:extLst>
              <a:ext uri="{FF2B5EF4-FFF2-40B4-BE49-F238E27FC236}">
                <a16:creationId xmlns:a16="http://schemas.microsoft.com/office/drawing/2014/main" id="{0718E9FA-6957-4DD3-8A6E-910E314D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875360"/>
            <a:ext cx="4602747" cy="46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4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F4FB-E80B-4E52-A352-0BB0BEF8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 dirty="0"/>
              <a:t>Flutter on Android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9096FA-5D2C-8283-8EA4-32AF3F8E6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4466941" cy="3483864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Runs on Android’s SDK</a:t>
            </a:r>
          </a:p>
          <a:p>
            <a:r>
              <a:rPr lang="en-US" sz="2200" dirty="0"/>
              <a:t>Compatible with all Android versions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26" name="Picture 2" descr="Exploring Flutter in Android. From Android development experience, I… | by  takahirom | Medium">
            <a:extLst>
              <a:ext uri="{FF2B5EF4-FFF2-40B4-BE49-F238E27FC236}">
                <a16:creationId xmlns:a16="http://schemas.microsoft.com/office/drawing/2014/main" id="{20F832FD-A315-46EF-9782-29825A81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0713" y="981829"/>
            <a:ext cx="2918882" cy="142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39EA78-EABC-4E4A-A0E5-04D83A48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391" y="3085683"/>
            <a:ext cx="6380377" cy="30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6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CACB-6262-44A4-87D7-0F377875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 dirty="0"/>
              <a:t>Flutter on web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762B629-EBFC-5770-2A38-FE55C49C9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4544763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Uses JavaScript and HTML code</a:t>
            </a:r>
          </a:p>
          <a:p>
            <a:r>
              <a:rPr lang="en-US" sz="2200" dirty="0"/>
              <a:t>Runs on both Google Chrome and Microsoft Edge</a:t>
            </a:r>
          </a:p>
        </p:txBody>
      </p:sp>
      <p:pic>
        <p:nvPicPr>
          <p:cNvPr id="2050" name="Picture 2" descr="Google Chrome - Εφαρμογές στο Google Play">
            <a:extLst>
              <a:ext uri="{FF2B5EF4-FFF2-40B4-BE49-F238E27FC236}">
                <a16:creationId xmlns:a16="http://schemas.microsoft.com/office/drawing/2014/main" id="{F10C18D3-6A2D-45B4-BD13-9CB389123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4656" y="156535"/>
            <a:ext cx="1601209" cy="155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A1026B5-87DC-4F3F-B567-C63407E19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06" y="1786288"/>
            <a:ext cx="6232145" cy="4705269"/>
          </a:xfrm>
          <a:prstGeom prst="rect">
            <a:avLst/>
          </a:prstGeom>
        </p:spPr>
      </p:pic>
      <p:pic>
        <p:nvPicPr>
          <p:cNvPr id="2052" name="Picture 4" descr="Microsoft Edge - Wikidata">
            <a:extLst>
              <a:ext uri="{FF2B5EF4-FFF2-40B4-BE49-F238E27FC236}">
                <a16:creationId xmlns:a16="http://schemas.microsoft.com/office/drawing/2014/main" id="{92432E93-D972-42C6-A318-E87810B1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856" y="329184"/>
            <a:ext cx="1213915" cy="121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8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E82714-C200-410A-9401-8E772934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/>
              <a:t>Thank you for your attention!</a:t>
            </a:r>
            <a:br>
              <a:rPr lang="en-US" sz="3400"/>
            </a:br>
            <a:r>
              <a:rPr lang="en-US" sz="3400"/>
              <a:t>Any questions?</a:t>
            </a:r>
          </a:p>
        </p:txBody>
      </p:sp>
      <p:pic>
        <p:nvPicPr>
          <p:cNvPr id="1026" name="Picture 2" descr="What is Flutter, who made it, how does it work and what's in its...">
            <a:extLst>
              <a:ext uri="{FF2B5EF4-FFF2-40B4-BE49-F238E27FC236}">
                <a16:creationId xmlns:a16="http://schemas.microsoft.com/office/drawing/2014/main" id="{CB4DE337-DED2-4276-94A0-BE6EF77F3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4047" y="934222"/>
            <a:ext cx="5891875" cy="32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89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FFDC-03C0-46E1-BE5B-F57341682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467" y="732752"/>
            <a:ext cx="7766936" cy="809721"/>
          </a:xfrm>
        </p:spPr>
        <p:txBody>
          <a:bodyPr/>
          <a:lstStyle/>
          <a:p>
            <a:pPr algn="ctr"/>
            <a:r>
              <a:rPr lang="en-US" dirty="0"/>
              <a:t>What is flutter ?</a:t>
            </a:r>
            <a:endParaRPr lang="en-C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25EB3-55B0-4771-85E2-FFE9EC971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7891" y="2438400"/>
            <a:ext cx="7676112" cy="3962399"/>
          </a:xfrm>
        </p:spPr>
        <p:txBody>
          <a:bodyPr>
            <a:noAutofit/>
          </a:bodyPr>
          <a:lstStyle/>
          <a:p>
            <a:pPr algn="l"/>
            <a:r>
              <a:rPr lang="en-GB" sz="1600" dirty="0"/>
              <a:t>Flutter is a free and open-source mobile UI framework created by Google and released in May 2017. In a few words, it allows you to create a native mobile application with only one codebase. This means that you can use one programming language and one codebase to create two different apps (for iOS and Android).</a:t>
            </a:r>
          </a:p>
          <a:p>
            <a:pPr algn="l"/>
            <a:endParaRPr lang="en-GB" sz="1600" dirty="0"/>
          </a:p>
          <a:p>
            <a:pPr algn="l" fontAlgn="base"/>
            <a:r>
              <a:rPr lang="en-GB" sz="1600" dirty="0"/>
              <a:t>Flutter consists of two important parts: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1600" dirty="0"/>
              <a:t>An SDK (Software Development Kit): A collection of tools that are going to help you develop your applications. This includes tools to compile your code into native machine code (code for iOS and Android).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sz="1600" dirty="0"/>
              <a:t>A Framework (UI Library based on widgets): A collection of reusable UI elements (buttons, text inputs, sliders, and so on) that you can personalize for your own needs</a:t>
            </a:r>
            <a:r>
              <a:rPr lang="en-GB" sz="1600" b="0" i="0" dirty="0">
                <a:solidFill>
                  <a:srgbClr val="0A0A23"/>
                </a:solidFill>
                <a:effectLst/>
                <a:latin typeface="inherit"/>
              </a:rPr>
              <a:t>.</a:t>
            </a:r>
          </a:p>
          <a:p>
            <a:pPr algn="l"/>
            <a:endParaRPr lang="en-GB" sz="1600" dirty="0">
              <a:solidFill>
                <a:srgbClr val="0A0A23"/>
              </a:solidFill>
              <a:latin typeface="Lato" panose="020B0604020202020204" pitchFamily="34" charset="0"/>
            </a:endParaRPr>
          </a:p>
          <a:p>
            <a:pPr algn="l"/>
            <a:endParaRPr lang="en-CY" sz="1600" dirty="0"/>
          </a:p>
        </p:txBody>
      </p:sp>
    </p:spTree>
    <p:extLst>
      <p:ext uri="{BB962C8B-B14F-4D97-AF65-F5344CB8AC3E}">
        <p14:creationId xmlns:p14="http://schemas.microsoft.com/office/powerpoint/2010/main" val="88429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288D-6A72-475D-AD96-CACEEBCCB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722" y="834352"/>
            <a:ext cx="7766936" cy="1024466"/>
          </a:xfrm>
        </p:spPr>
        <p:txBody>
          <a:bodyPr/>
          <a:lstStyle/>
          <a:p>
            <a:pPr algn="ctr"/>
            <a:r>
              <a:rPr lang="en-US" dirty="0"/>
              <a:t>What is dart</a:t>
            </a:r>
            <a:endParaRPr lang="en-C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F5246-4763-417C-ADA9-861322507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1722" y="2600724"/>
            <a:ext cx="7766936" cy="1096899"/>
          </a:xfrm>
        </p:spPr>
        <p:txBody>
          <a:bodyPr>
            <a:normAutofit/>
          </a:bodyPr>
          <a:lstStyle/>
          <a:p>
            <a:pPr algn="l"/>
            <a:r>
              <a:rPr lang="en-GB" sz="1600" dirty="0"/>
              <a:t>Dart is a client-optimized language for developing fast apps on any platform. Its goal is to offer the most productive programming language for multi-platform development, paired with a  flexible execution runtime platform for app frameworks</a:t>
            </a:r>
            <a:endParaRPr lang="en-CY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58E84-6055-468E-9706-41AAA479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4" y="4115616"/>
            <a:ext cx="3743325" cy="242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0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CB78-5BFF-4DB5-8761-4BA20F63F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123" y="245660"/>
            <a:ext cx="4483496" cy="97811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Flutter UI</a:t>
            </a:r>
            <a:endParaRPr lang="en-CY" dirty="0"/>
          </a:p>
        </p:txBody>
      </p:sp>
      <p:sp>
        <p:nvSpPr>
          <p:cNvPr id="8" name="Isosceles Triangle 9">
            <a:extLst>
              <a:ext uri="{FF2B5EF4-FFF2-40B4-BE49-F238E27FC236}">
                <a16:creationId xmlns:a16="http://schemas.microsoft.com/office/drawing/2014/main" id="{DC99427B-A97E-40A3-B1FD-4557346C6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CF30B-DCB1-4DCA-9EAC-8CF307B0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71" y="1467745"/>
            <a:ext cx="4483496" cy="5011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FAEE49-8BEA-482E-A819-6DFF83D54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50" r="4578" b="3662"/>
          <a:stretch/>
        </p:blipFill>
        <p:spPr>
          <a:xfrm>
            <a:off x="5588576" y="2224584"/>
            <a:ext cx="4483496" cy="33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9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C17967-1E3F-4A6E-A616-CA876076C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395" y="1387942"/>
            <a:ext cx="3127982" cy="6969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Flutter UI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0473C-8539-4A9B-A3C5-D7AA2D83F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42" y="2569801"/>
            <a:ext cx="6597407" cy="3810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66EBB-FA5E-4D67-B87D-E931A45A2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81" y="3176587"/>
            <a:ext cx="4764268" cy="201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8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80A6-0BE6-4A34-8887-CC57C60D1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173" y="1268151"/>
            <a:ext cx="3497565" cy="96498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FTP</a:t>
            </a:r>
            <a:endParaRPr lang="en-CY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8162B-EFC5-44E2-A749-B86010A4D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374" y="2429436"/>
            <a:ext cx="3919201" cy="3160414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The File Transfer Protocol is a standard communication protocol used for the transfer of computer files from a server to a client on a computer network. FTP is built on a client–server model architecture using separate control and data connections between the client and the server</a:t>
            </a:r>
            <a:r>
              <a:rPr lang="en-GB" sz="14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We use ftp to communicate with the server and to upload, download and change directory on the server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CY" sz="700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6E918B1-FA59-42EF-8A8E-B0F3D1E54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CE3C7D7-E5F4-452F-B842-2A5E2FBF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3" y="1577915"/>
            <a:ext cx="4887354" cy="3702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9BFB9-5ECF-43B7-9D40-7167290911AB}"/>
              </a:ext>
            </a:extLst>
          </p:cNvPr>
          <p:cNvSpPr txBox="1"/>
          <p:nvPr/>
        </p:nvSpPr>
        <p:spPr>
          <a:xfrm>
            <a:off x="1192306" y="1147482"/>
            <a:ext cx="408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Flutter App                         VM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73F4A-0C9E-42C3-B6A2-1892C986FFC0}"/>
              </a:ext>
            </a:extLst>
          </p:cNvPr>
          <p:cNvSpPr txBox="1"/>
          <p:nvPr/>
        </p:nvSpPr>
        <p:spPr>
          <a:xfrm>
            <a:off x="3981417" y="1685470"/>
            <a:ext cx="1290917" cy="295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CB400-46B0-4B52-B99E-7051AEE267F6}"/>
              </a:ext>
            </a:extLst>
          </p:cNvPr>
          <p:cNvSpPr txBox="1"/>
          <p:nvPr/>
        </p:nvSpPr>
        <p:spPr>
          <a:xfrm>
            <a:off x="1256147" y="1750641"/>
            <a:ext cx="1290917" cy="295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18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B065D-C5D5-4D10-AE4E-96D6A6B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Dart library for FTP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4878-D222-4579-9BBB-C2E9875B7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sz="2400" b="0" i="0" dirty="0">
                <a:solidFill>
                  <a:srgbClr val="4A4A4A"/>
                </a:solidFill>
                <a:effectLst/>
                <a:latin typeface="Google Sans Display"/>
              </a:rPr>
              <a:t>Dependencies</a:t>
            </a:r>
          </a:p>
          <a:p>
            <a:pPr lvl="1"/>
            <a:r>
              <a:rPr lang="en-GB" sz="2000" b="0" i="0" dirty="0" err="1">
                <a:solidFill>
                  <a:srgbClr val="4A4A4A"/>
                </a:solidFill>
                <a:effectLst/>
                <a:latin typeface="Google Sans Display"/>
              </a:rPr>
              <a:t>ftpconnect</a:t>
            </a:r>
            <a:r>
              <a:rPr lang="en-GB" sz="2000" b="0" i="0" dirty="0">
                <a:solidFill>
                  <a:srgbClr val="4A4A4A"/>
                </a:solidFill>
                <a:effectLst/>
                <a:latin typeface="Google Sans Display"/>
              </a:rPr>
              <a:t> 1.0.1 </a:t>
            </a:r>
          </a:p>
          <a:p>
            <a:r>
              <a:rPr lang="en-GB" sz="2400" b="0" i="0" dirty="0">
                <a:solidFill>
                  <a:srgbClr val="4A4A4A"/>
                </a:solidFill>
                <a:effectLst/>
                <a:latin typeface="Google Sans Display"/>
              </a:rPr>
              <a:t>Import</a:t>
            </a:r>
          </a:p>
          <a:p>
            <a:pPr marL="0" indent="0" algn="l">
              <a:buNone/>
            </a:pPr>
            <a:endParaRPr lang="en-GB" sz="2400" b="0" i="0" dirty="0">
              <a:solidFill>
                <a:srgbClr val="4A4A4A"/>
              </a:solidFill>
              <a:effectLst/>
              <a:latin typeface="Google Sans"/>
            </a:endParaRPr>
          </a:p>
          <a:p>
            <a:pPr algn="l"/>
            <a:r>
              <a:rPr lang="en-GB" sz="2400" b="0" i="0" dirty="0">
                <a:solidFill>
                  <a:srgbClr val="4A4A4A"/>
                </a:solidFill>
                <a:effectLst/>
                <a:latin typeface="Google Sans"/>
              </a:rPr>
              <a:t>Key Features</a:t>
            </a:r>
          </a:p>
          <a:p>
            <a:pPr lvl="1"/>
            <a:r>
              <a:rPr lang="en-GB" sz="2000" b="0" i="0" dirty="0">
                <a:solidFill>
                  <a:srgbClr val="4A4A4A"/>
                </a:solidFill>
                <a:effectLst/>
                <a:latin typeface="Roboto" panose="020B0604020202020204" pitchFamily="2" charset="0"/>
              </a:rPr>
              <a:t>Upload files to FTP</a:t>
            </a:r>
          </a:p>
          <a:p>
            <a:pPr lvl="1"/>
            <a:r>
              <a:rPr lang="en-GB" sz="2000" b="0" i="0" dirty="0">
                <a:solidFill>
                  <a:srgbClr val="4A4A4A"/>
                </a:solidFill>
                <a:effectLst/>
                <a:latin typeface="Roboto" panose="020B0604020202020204" pitchFamily="2" charset="0"/>
              </a:rPr>
              <a:t>Download files/directories from FTP</a:t>
            </a:r>
          </a:p>
          <a:p>
            <a:pPr lvl="1"/>
            <a:r>
              <a:rPr lang="en-GB" sz="2000" b="0" i="0" dirty="0">
                <a:solidFill>
                  <a:srgbClr val="4A4A4A"/>
                </a:solidFill>
                <a:effectLst/>
                <a:latin typeface="Roboto" panose="020B0604020202020204" pitchFamily="2" charset="0"/>
              </a:rPr>
              <a:t>List FTP directory contents</a:t>
            </a:r>
          </a:p>
          <a:p>
            <a:pPr lvl="1"/>
            <a:r>
              <a:rPr lang="en-GB" sz="2000" b="0" i="0" dirty="0">
                <a:solidFill>
                  <a:srgbClr val="4A4A4A"/>
                </a:solidFill>
                <a:effectLst/>
                <a:latin typeface="Roboto" panose="020B0604020202020204" pitchFamily="2" charset="0"/>
              </a:rPr>
              <a:t>Manage FTP files (rename/delete)</a:t>
            </a:r>
          </a:p>
          <a:p>
            <a:pPr lvl="1"/>
            <a:r>
              <a:rPr lang="en-GB" sz="2000" b="0" i="0" dirty="0">
                <a:solidFill>
                  <a:srgbClr val="4A4A4A"/>
                </a:solidFill>
                <a:effectLst/>
                <a:latin typeface="Roboto" panose="020B0604020202020204" pitchFamily="2" charset="0"/>
              </a:rPr>
              <a:t>Manage file zipping/unzipping</a:t>
            </a:r>
          </a:p>
          <a:p>
            <a:pPr lvl="1"/>
            <a:r>
              <a:rPr lang="en-GB" sz="2000" b="0" i="0" dirty="0">
                <a:solidFill>
                  <a:srgbClr val="4A4A4A"/>
                </a:solidFill>
                <a:effectLst/>
                <a:latin typeface="Roboto" panose="020B0604020202020204" pitchFamily="2" charset="0"/>
              </a:rPr>
              <a:t>Completely asynchronous functions</a:t>
            </a:r>
          </a:p>
          <a:p>
            <a:endParaRPr lang="en-GB" sz="2400" b="0" i="0" dirty="0">
              <a:solidFill>
                <a:srgbClr val="4A4A4A"/>
              </a:solidFill>
              <a:effectLst/>
              <a:latin typeface="Google Sans Display"/>
            </a:endParaRPr>
          </a:p>
          <a:p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C124F-99DA-45D4-A943-C12641E1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83" y="1540687"/>
            <a:ext cx="2945961" cy="779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4DA4A-B1C3-4742-A4B5-DA80A219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54" y="3156754"/>
            <a:ext cx="6189020" cy="3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0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DF4C-4257-4209-9903-53CFCC53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/>
              <a:t>Asynchronous programming</a:t>
            </a:r>
            <a:br>
              <a:rPr lang="en-GB" b="0" i="0">
                <a:effectLst/>
                <a:latin typeface="Google Sans Display"/>
              </a:rPr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5AD4B-B0B4-44CA-816E-B67D602A0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8" y="1733267"/>
            <a:ext cx="4651322" cy="4308096"/>
          </a:xfrm>
        </p:spPr>
        <p:txBody>
          <a:bodyPr>
            <a:normAutofit/>
          </a:bodyPr>
          <a:lstStyle/>
          <a:p>
            <a:r>
              <a:rPr lang="en-GB" dirty="0"/>
              <a:t>Futures</a:t>
            </a:r>
          </a:p>
          <a:p>
            <a:pPr lvl="1"/>
            <a:r>
              <a:rPr lang="en-GB" b="0" i="0" dirty="0"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A future represents the result of an asynchronous operation, and can have two states: uncompleted or completed.</a:t>
            </a:r>
            <a:endParaRPr lang="en-GB" dirty="0"/>
          </a:p>
          <a:p>
            <a:r>
              <a:rPr lang="en-GB" dirty="0"/>
              <a:t>async</a:t>
            </a:r>
          </a:p>
          <a:p>
            <a:pPr lvl="1"/>
            <a:r>
              <a:rPr lang="en-GB" b="0" i="0" dirty="0"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You can use the async keyword before a function’s body to mark it as asynchronous.</a:t>
            </a:r>
            <a:endParaRPr lang="en-GB" dirty="0"/>
          </a:p>
          <a:p>
            <a:r>
              <a:rPr lang="en-GB" dirty="0"/>
              <a:t>await</a:t>
            </a:r>
          </a:p>
          <a:p>
            <a:pPr lvl="1"/>
            <a:r>
              <a:rPr lang="en-GB" b="0" i="0" dirty="0"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You can use the await keyword to get the completed result of an asynchronous expression. The await keyword only works within an async function</a:t>
            </a:r>
            <a:endParaRPr lang="en-GB" dirty="0"/>
          </a:p>
        </p:txBody>
      </p:sp>
      <p:pic>
        <p:nvPicPr>
          <p:cNvPr id="1026" name="Picture 2" descr="synchronous vs asynchronous">
            <a:extLst>
              <a:ext uri="{FF2B5EF4-FFF2-40B4-BE49-F238E27FC236}">
                <a16:creationId xmlns:a16="http://schemas.microsoft.com/office/drawing/2014/main" id="{E645B39F-8273-4740-A2AE-1F4FA0F19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1430" y="2159663"/>
            <a:ext cx="3069830" cy="18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A22C8A-CADD-4100-A099-F7B1734A0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14" y="4404948"/>
            <a:ext cx="3944549" cy="10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3529-A79A-44A7-9C9C-0AB029C5B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GB" sz="5400" dirty="0"/>
              <a:t>Change Directory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C21DA1-A7CA-FE7B-06F9-49C46A73D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Change directory based on input</a:t>
            </a:r>
          </a:p>
          <a:p>
            <a:r>
              <a:rPr lang="en-GB" sz="2200" dirty="0"/>
              <a:t>List the file names of current directory</a:t>
            </a:r>
            <a:endParaRPr lang="el-GR" sz="2200" dirty="0"/>
          </a:p>
          <a:p>
            <a:r>
              <a:rPr lang="en-GB" sz="2200" dirty="0"/>
              <a:t>Print each item in the text field</a:t>
            </a:r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9E51E-F42F-4CED-8166-75D479FE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366514"/>
            <a:ext cx="6903720" cy="41249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CA920F-0001-4685-8622-B2D42F2D88C0}"/>
              </a:ext>
            </a:extLst>
          </p:cNvPr>
          <p:cNvSpPr/>
          <p:nvPr/>
        </p:nvSpPr>
        <p:spPr>
          <a:xfrm>
            <a:off x="6892119" y="1883390"/>
            <a:ext cx="518615" cy="286603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5372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515</Words>
  <Application>Microsoft Office PowerPoint</Application>
  <PresentationFormat>Widescreen</PresentationFormat>
  <Paragraphs>74</Paragraphs>
  <Slides>18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</vt:lpstr>
      <vt:lpstr>Calibri</vt:lpstr>
      <vt:lpstr>Google Sans</vt:lpstr>
      <vt:lpstr>Google Sans Display</vt:lpstr>
      <vt:lpstr>inherit</vt:lpstr>
      <vt:lpstr>Lato</vt:lpstr>
      <vt:lpstr>Roboto</vt:lpstr>
      <vt:lpstr>Trebuchet MS</vt:lpstr>
      <vt:lpstr>Wingdings 3</vt:lpstr>
      <vt:lpstr>Facet</vt:lpstr>
      <vt:lpstr>EPL421 Systems Programming</vt:lpstr>
      <vt:lpstr>What is flutter ?</vt:lpstr>
      <vt:lpstr>What is dart</vt:lpstr>
      <vt:lpstr>Flutter UI</vt:lpstr>
      <vt:lpstr>Flutter UI </vt:lpstr>
      <vt:lpstr>FTP</vt:lpstr>
      <vt:lpstr>Dart library for FTP protocol</vt:lpstr>
      <vt:lpstr>Asynchronous programming </vt:lpstr>
      <vt:lpstr>Change Directory</vt:lpstr>
      <vt:lpstr>Change Directory Demo</vt:lpstr>
      <vt:lpstr>Upload file</vt:lpstr>
      <vt:lpstr>Upload file demo</vt:lpstr>
      <vt:lpstr>Download File</vt:lpstr>
      <vt:lpstr>Download file demo</vt:lpstr>
      <vt:lpstr>Flutter on Desktop</vt:lpstr>
      <vt:lpstr>Flutter on Android</vt:lpstr>
      <vt:lpstr>Flutter on web</vt:lpstr>
      <vt:lpstr>Thank you for your attention!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</dc:title>
  <dc:creator>christophoros efstathiou</dc:creator>
  <cp:lastModifiedBy>Sotiris Kasinidis</cp:lastModifiedBy>
  <cp:revision>10</cp:revision>
  <dcterms:created xsi:type="dcterms:W3CDTF">2022-04-09T14:26:24Z</dcterms:created>
  <dcterms:modified xsi:type="dcterms:W3CDTF">2022-04-13T18:05:14Z</dcterms:modified>
</cp:coreProperties>
</file>